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lexandria"/>
      <p:regular r:id="rId17"/>
    </p:embeddedFont>
    <p:embeddedFont>
      <p:font typeface="Alexandria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5-1.png>
</file>

<file path=ppt/media/image-6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docs/current/tutorial-sql.html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5069" y="611862"/>
            <a:ext cx="7586663" cy="5562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0900"/>
              </a:lnSpc>
              <a:buNone/>
            </a:pPr>
            <a:r>
              <a:rPr lang="en-US" sz="8750" dirty="0">
                <a:solidFill>
                  <a:srgbClr val="1B54DA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Fundamentos de Bases de Datos Relacionales</a:t>
            </a:r>
            <a:endParaRPr lang="en-US" sz="8750" dirty="0"/>
          </a:p>
        </p:txBody>
      </p:sp>
      <p:sp>
        <p:nvSpPr>
          <p:cNvPr id="4" name="Text 1"/>
          <p:cNvSpPr/>
          <p:nvPr/>
        </p:nvSpPr>
        <p:spPr>
          <a:xfrm>
            <a:off x="6265069" y="6508194"/>
            <a:ext cx="7586663" cy="1112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Explorando el Corazón de la Información Estructurada</a:t>
            </a:r>
            <a:endParaRPr lang="en-US" sz="3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979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3768090" y="3187660"/>
            <a:ext cx="70941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¡Gracias por su atención!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42366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5465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727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69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Agenda del Día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3936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 esta presentación, desglosaremos los componentes esenciales de las bases de datos relacionales, proporcionando una comprensión clara de su estructura y funcionamiento.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2032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875365"/>
            <a:ext cx="6407944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4049673"/>
            <a:ext cx="37819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Conceptos Fundamentales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540091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Tablas, atributos, dominios y tuplas.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28548" y="352032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3875365"/>
            <a:ext cx="6408063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10" name="Text 8"/>
          <p:cNvSpPr/>
          <p:nvPr/>
        </p:nvSpPr>
        <p:spPr>
          <a:xfrm>
            <a:off x="7428548" y="4049673"/>
            <a:ext cx="38669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Claves Primarias y Foráneas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28548" y="4540091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Definición, sintaxis y mejores prácticas.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29982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654873"/>
            <a:ext cx="6407944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5829181"/>
            <a:ext cx="35874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Optimización con Índices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6319599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Tipos, ventajas y desventajas.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428548" y="529982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8548" y="5654873"/>
            <a:ext cx="6408063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18" name="Text 16"/>
          <p:cNvSpPr/>
          <p:nvPr/>
        </p:nvSpPr>
        <p:spPr>
          <a:xfrm>
            <a:off x="7428548" y="5829181"/>
            <a:ext cx="31468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Integridad Referencial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428548" y="6319599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Manejo de restricciones y acciones en cascada.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2934"/>
            <a:ext cx="10782062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El Modelo Relacional: La Base de Datos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098" y="1844278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 modelo relacional organiza los datos en colecciones de tablas, donde cada tabla representa una entidad o relación.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0098" y="2757964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Tablas (Relaciones):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Estructuras bidimensionales que agrupan datos relacionados en filas y columnas.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0098" y="3549134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Atributos (Columnas):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Características o propiedades de la entidad, con un nombre único dentro de la tabla.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0098" y="4340304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Dominios: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Conjunto de valores permitidos para un atributo, definiendo su tipo de dato y restricciones.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80098" y="5131475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Tuplas (Filas):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Cada registro individual en la tabla, representando una instancia de la entidad.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75439" y="1894523"/>
            <a:ext cx="5582364" cy="55823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071" y="595551"/>
            <a:ext cx="7387709" cy="676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Claves Primarias y Foráneas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8071" y="1705570"/>
            <a:ext cx="13114258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Las claves son esenciales para la identificación única de registros y el establecimiento de relaciones entre tablas, garantizando la consistencia de los datos.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071" y="2642116"/>
            <a:ext cx="6448782" cy="4995505"/>
          </a:xfrm>
          <a:prstGeom prst="roundRect">
            <a:avLst>
              <a:gd name="adj" fmla="val 1821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58071" y="2642116"/>
            <a:ext cx="60960" cy="4995505"/>
          </a:xfrm>
          <a:prstGeom prst="roundRect">
            <a:avLst>
              <a:gd name="adj" fmla="val 149232"/>
            </a:avLst>
          </a:prstGeom>
          <a:solidFill>
            <a:srgbClr val="1B54DA"/>
          </a:solidFill>
          <a:ln/>
        </p:spPr>
      </p:sp>
      <p:sp>
        <p:nvSpPr>
          <p:cNvPr id="6" name="Text 4"/>
          <p:cNvSpPr/>
          <p:nvPr/>
        </p:nvSpPr>
        <p:spPr>
          <a:xfrm>
            <a:off x="1066086" y="2889171"/>
            <a:ext cx="281297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Claves Primarias (PK)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66086" y="3357443"/>
            <a:ext cx="5893713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 atributo o conjunto de atributos que identifica de forma única cada tupla en una tabla. No pueden contener valores nulos y deben ser únicas.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1066086" y="4640461"/>
            <a:ext cx="5893713" cy="2057162"/>
          </a:xfrm>
          <a:prstGeom prst="roundRect">
            <a:avLst>
              <a:gd name="adj" fmla="val 4422"/>
            </a:avLst>
          </a:prstGeom>
          <a:solidFill>
            <a:srgbClr val="ECECF2"/>
          </a:solidFill>
          <a:ln/>
        </p:spPr>
      </p:sp>
      <p:sp>
        <p:nvSpPr>
          <p:cNvPr id="9" name="Shape 7"/>
          <p:cNvSpPr/>
          <p:nvPr/>
        </p:nvSpPr>
        <p:spPr>
          <a:xfrm>
            <a:off x="1055370" y="4640461"/>
            <a:ext cx="5915144" cy="2057162"/>
          </a:xfrm>
          <a:prstGeom prst="roundRect">
            <a:avLst>
              <a:gd name="adj" fmla="val 1579"/>
            </a:avLst>
          </a:prstGeom>
          <a:solidFill>
            <a:srgbClr val="ECECF2"/>
          </a:solidFill>
          <a:ln/>
        </p:spPr>
      </p:sp>
      <p:sp>
        <p:nvSpPr>
          <p:cNvPr id="10" name="Text 8"/>
          <p:cNvSpPr/>
          <p:nvPr/>
        </p:nvSpPr>
        <p:spPr>
          <a:xfrm>
            <a:off x="1271945" y="4802862"/>
            <a:ext cx="5481995" cy="1732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CREATE TABLE Clientes (    id_cliente INT PRIMARY KEY,    nombre VARCHAR(100));      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423428" y="2642116"/>
            <a:ext cx="6448901" cy="4995505"/>
          </a:xfrm>
          <a:prstGeom prst="roundRect">
            <a:avLst>
              <a:gd name="adj" fmla="val 1821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423428" y="2642116"/>
            <a:ext cx="60960" cy="4995505"/>
          </a:xfrm>
          <a:prstGeom prst="roundRect">
            <a:avLst>
              <a:gd name="adj" fmla="val 149232"/>
            </a:avLst>
          </a:prstGeom>
          <a:solidFill>
            <a:srgbClr val="1B54DA"/>
          </a:solidFill>
          <a:ln/>
        </p:spPr>
      </p:sp>
      <p:sp>
        <p:nvSpPr>
          <p:cNvPr id="13" name="Text 11"/>
          <p:cNvSpPr/>
          <p:nvPr/>
        </p:nvSpPr>
        <p:spPr>
          <a:xfrm>
            <a:off x="7731443" y="2889171"/>
            <a:ext cx="2719268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Claves Foráneas (FK)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7731443" y="3357443"/>
            <a:ext cx="5893832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 atributo o conjunto de atributos en una tabla que hace referencia a la clave primaria de otra tabla, estableciendo un vínculo.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731443" y="4640461"/>
            <a:ext cx="5893832" cy="2750106"/>
          </a:xfrm>
          <a:prstGeom prst="roundRect">
            <a:avLst>
              <a:gd name="adj" fmla="val 3308"/>
            </a:avLst>
          </a:prstGeom>
          <a:solidFill>
            <a:srgbClr val="ECECF2"/>
          </a:solidFill>
          <a:ln/>
        </p:spPr>
      </p:sp>
      <p:sp>
        <p:nvSpPr>
          <p:cNvPr id="16" name="Shape 14"/>
          <p:cNvSpPr/>
          <p:nvPr/>
        </p:nvSpPr>
        <p:spPr>
          <a:xfrm>
            <a:off x="7720727" y="4640461"/>
            <a:ext cx="5915263" cy="2750106"/>
          </a:xfrm>
          <a:prstGeom prst="roundRect">
            <a:avLst>
              <a:gd name="adj" fmla="val 1181"/>
            </a:avLst>
          </a:prstGeom>
          <a:solidFill>
            <a:srgbClr val="ECECF2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302" y="4802862"/>
            <a:ext cx="5482114" cy="2425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CREATE TABLE Pedidos ( id_pedido INT PRIMARY KEY, id_cliente INT, FOREIGN KEY (id_cliente) REFERENCES Clientes(id_cliente));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9357003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Buenas Prácticas en el Uso de Claves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Simplicidad: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Preferir claves primarias simples (generalmente una sola columna) para facilitar la gestión y el rendimiento.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767965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Estabilidad: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Elegir atributos que no cambien con el tiempo como claves primarias.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499961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Convención de Nombres: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Usar nombres descriptivos para las claves foráneas que indiquen a qué tabla se refieren.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423195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Indexación: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Las claves foráneas deben estar indexadas para mejorar el rendimiento de las uniones (JOINs).</a:t>
            </a:r>
            <a:endParaRPr lang="en-US" sz="16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3052" y="473750"/>
            <a:ext cx="9176742" cy="538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Optimización del Rendimiento con Índices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03052" y="1356717"/>
            <a:ext cx="13424297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Los índices son estructuras especiales que mejoran la velocidad de las operaciones de recuperación de datos en una base de datos.</a:t>
            </a:r>
            <a:endParaRPr lang="en-US" sz="13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3052" y="2020014"/>
            <a:ext cx="6502003" cy="650200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32965" y="1981200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Índices B-Tree: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El tipo más común, ideal para rangos y búsquedas exactas, organizando los datos de forma ordenada.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7532965" y="2592705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Índices Hash: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Óptimos para búsquedas de igualdad exacta, pero no para rangos o ordenación.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532965" y="3298984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1B54DA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Ventajas: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Recuperación de datos más rápida, mejora del rendimiento de consultas.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7532965" y="4005263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2DDF8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Desventajas: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Ocupan espacio en disco, ralentizan operaciones de escritura (INSERT, UPDATE, DELETE) debido al mantenimiento del índice.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8513"/>
            <a:ext cx="82779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Creación y Gestión de Índices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0092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 sintaxis para crear índices es sencilla, pero su correcta aplicación requiere un análisis cuidadoso del patrón de consultas.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81876"/>
            <a:ext cx="13042821" cy="1065848"/>
          </a:xfrm>
          <a:prstGeom prst="roundRect">
            <a:avLst>
              <a:gd name="adj" fmla="val 8938"/>
            </a:avLst>
          </a:prstGeom>
          <a:solidFill>
            <a:srgbClr val="ECECF2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3581876"/>
            <a:ext cx="13065443" cy="1065848"/>
          </a:xfrm>
          <a:prstGeom prst="roundRect">
            <a:avLst>
              <a:gd name="adj" fmla="val 3192"/>
            </a:avLst>
          </a:prstGeom>
          <a:solidFill>
            <a:srgbClr val="ECECF2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3751898"/>
            <a:ext cx="126118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CREATE INDEX idx_clientes_nombre ON Clientes (nombre);  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028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Consideraciones: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520928"/>
            <a:ext cx="130428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Indexar columnas frecuentemente usadas en cláusulas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WHERE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 BY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GROUP BY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y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JOIN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9859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Evitar la sobre-indexación, ya que puede degradar el rendimiento de escritura.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4281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Analizar los planes de ejecución de las consultas para identificar cuellos de botella.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7168"/>
            <a:ext cx="62962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Integridad Referencial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1957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 integridad referencial asegura que las relaciones entre las tablas permanezcan válidas, evitando datos huérfanos o inconsistentes.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00532"/>
            <a:ext cx="13042821" cy="3771781"/>
          </a:xfrm>
          <a:prstGeom prst="roundRect">
            <a:avLst>
              <a:gd name="adj" fmla="val 2526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308152"/>
            <a:ext cx="6513790" cy="3756541"/>
          </a:xfrm>
          <a:prstGeom prst="roundRect">
            <a:avLst>
              <a:gd name="adj" fmla="val 2536"/>
            </a:avLst>
          </a:prstGeom>
          <a:solidFill>
            <a:srgbClr val="D2DDF9"/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3534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ON DELETE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4025384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CASCADE: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Elimina las filas dependientes cuando se elimina la fila padre.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8224" y="4887278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SET NULL: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Establece los valores de la clave foránea a NULL en las filas dependientes.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28224" y="5749171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RESTRICT/NO ACTION: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Impide la eliminación de la fila padre si existen filas dependientes.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315200" y="3308152"/>
            <a:ext cx="6513790" cy="3756541"/>
          </a:xfrm>
          <a:prstGeom prst="rect">
            <a:avLst/>
          </a:prstGeom>
          <a:solidFill>
            <a:srgbClr val="D2DDF9"/>
          </a:solidFill>
          <a:ln/>
        </p:spPr>
      </p:sp>
      <p:sp>
        <p:nvSpPr>
          <p:cNvPr id="11" name="Shape 9"/>
          <p:cNvSpPr/>
          <p:nvPr/>
        </p:nvSpPr>
        <p:spPr>
          <a:xfrm>
            <a:off x="7315200" y="3308152"/>
            <a:ext cx="30480" cy="3756541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2" name="Text 10"/>
          <p:cNvSpPr/>
          <p:nvPr/>
        </p:nvSpPr>
        <p:spPr>
          <a:xfrm>
            <a:off x="7542014" y="3534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ON UPDATE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542014" y="4025384"/>
            <a:ext cx="606016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CASCADE: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Actualiza los valores de la clave foránea en las filas dependientes cuando se actualiza la clave primaria padre.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42014" y="5250180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SET NULL: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Establece los valores de la clave foránea a NULL en las filas dependientes.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2014" y="6112073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RESTRICT/NO ACTION: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Impide la actualización de la clave primaria padre si existen filas dependientes.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6430"/>
            <a:ext cx="95490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Lectura Recomendada y Recursos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0223" y="2274808"/>
            <a:ext cx="4987766" cy="2721888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9441" y="2274808"/>
            <a:ext cx="3980736" cy="27218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39781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 profundizar en estos conceptos, les recomendamos consultar la documentación oficial y recursos especializados: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60158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1B54DA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Modelo Relacional en PostgreSQL - Documentación oficial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64580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Capítulos sobre claves e índices en la documentación de PostgreSQL.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69002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Libros de texto sobre diseño de bases de datos y SQL avanzado.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2025-08-27T13:45:09Z</dcterms:created>
  <dcterms:modified xsi:type="dcterms:W3CDTF">2025-08-27T13:45:09Z</dcterms:modified>
</cp:coreProperties>
</file>